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8"/>
  </p:notesMasterIdLst>
  <p:sldIdLst>
    <p:sldId id="859" r:id="rId2"/>
    <p:sldId id="1238" r:id="rId3"/>
    <p:sldId id="1244" r:id="rId4"/>
    <p:sldId id="1245" r:id="rId5"/>
    <p:sldId id="1246" r:id="rId6"/>
    <p:sldId id="1239" r:id="rId7"/>
    <p:sldId id="1269" r:id="rId8"/>
    <p:sldId id="1270" r:id="rId9"/>
    <p:sldId id="1271" r:id="rId10"/>
    <p:sldId id="1241" r:id="rId11"/>
    <p:sldId id="1282" r:id="rId12"/>
    <p:sldId id="1283" r:id="rId13"/>
    <p:sldId id="1279" r:id="rId14"/>
    <p:sldId id="1284" r:id="rId15"/>
    <p:sldId id="1285" r:id="rId16"/>
    <p:sldId id="1280" r:id="rId17"/>
    <p:sldId id="1278" r:id="rId18"/>
    <p:sldId id="1277" r:id="rId19"/>
    <p:sldId id="1281" r:id="rId20"/>
    <p:sldId id="1273" r:id="rId21"/>
    <p:sldId id="1274" r:id="rId22"/>
    <p:sldId id="1275" r:id="rId23"/>
    <p:sldId id="1288" r:id="rId24"/>
    <p:sldId id="1286" r:id="rId25"/>
    <p:sldId id="1287" r:id="rId26"/>
    <p:sldId id="1289" r:id="rId27"/>
    <p:sldId id="1276" r:id="rId28"/>
    <p:sldId id="1290" r:id="rId29"/>
    <p:sldId id="1291" r:id="rId30"/>
    <p:sldId id="1292" r:id="rId31"/>
    <p:sldId id="1293" r:id="rId32"/>
    <p:sldId id="1299" r:id="rId33"/>
    <p:sldId id="1294" r:id="rId34"/>
    <p:sldId id="1295" r:id="rId35"/>
    <p:sldId id="1248" r:id="rId36"/>
    <p:sldId id="1300" r:id="rId37"/>
    <p:sldId id="1301" r:id="rId38"/>
    <p:sldId id="1302" r:id="rId39"/>
    <p:sldId id="1303" r:id="rId40"/>
    <p:sldId id="1296" r:id="rId41"/>
    <p:sldId id="1297" r:id="rId42"/>
    <p:sldId id="1304" r:id="rId43"/>
    <p:sldId id="1306" r:id="rId44"/>
    <p:sldId id="1307" r:id="rId45"/>
    <p:sldId id="1305" r:id="rId46"/>
    <p:sldId id="1249" r:id="rId47"/>
    <p:sldId id="1251" r:id="rId48"/>
    <p:sldId id="1252" r:id="rId49"/>
    <p:sldId id="1308" r:id="rId50"/>
    <p:sldId id="1309" r:id="rId51"/>
    <p:sldId id="1254" r:id="rId52"/>
    <p:sldId id="1256" r:id="rId53"/>
    <p:sldId id="1257" r:id="rId54"/>
    <p:sldId id="1260" r:id="rId55"/>
    <p:sldId id="1262" r:id="rId56"/>
    <p:sldId id="1263" r:id="rId5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205C"/>
    <a:srgbClr val="ED028C"/>
    <a:srgbClr val="00AEEF"/>
    <a:srgbClr val="F38928"/>
    <a:srgbClr val="FBC9BC"/>
    <a:srgbClr val="FEE2D1"/>
    <a:srgbClr val="F36821"/>
    <a:srgbClr val="D3ECE9"/>
    <a:srgbClr val="E6E1E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9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655046" y="-27384"/>
            <a:ext cx="7272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高中语文 必修 下册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jpe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412776"/>
            <a:ext cx="11523345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第一单元  思辨性阅读与表达</a:t>
            </a:r>
            <a:endParaRPr lang="en-US" altLang="zh-CN" sz="540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2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5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5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zh-CN" altLang="en-US" sz="5200" smtClean="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鸿门宴</a:t>
            </a:r>
            <a:endParaRPr lang="zh-CN" altLang="en-US" sz="54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555175"/>
              </a:xfrm>
            </p:spPr>
            <p:txBody>
              <a:bodyPr/>
              <a:lstStyle/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楚左尹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项伯者，项羽季父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也，素善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留侯张良。张良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楚王的左尹项伯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是项羽的叔父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一向与张良交好。张良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是时从沛公，项伯乃夜驰之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沛公军，私见　张良，具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这时跟随刘邦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项伯就连夜骑马到刘邦驻军地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私下会见张良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把事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 告　 以　 事，欲 呼张良与　 俱 去， 曰：</a:t>
                </a:r>
                <a:r>
                  <a:rPr lang="en-US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毋 从</a:t>
                </a:r>
                <a:endParaRPr lang="zh-CN" altLang="zh-CN" sz="105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情详细地告诉他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想要叫张良和他一起离开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不要跟随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刘邦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与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俱死也。</a:t>
                </a:r>
                <a:r>
                  <a:rPr lang="en-US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en-US" altLang="zh-CN" b="1" u="sng" baseline="30000" smtClean="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❸</a:t>
                </a: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张良曰：</a:t>
                </a:r>
                <a:r>
                  <a:rPr lang="en-US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臣为韩王送沛公，沛公今事　有急，</a:t>
                </a:r>
                <a:endParaRPr lang="zh-CN" altLang="zh-CN" sz="105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他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一起死了。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张良说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我替韩王护送沛公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沛公现在遇到危急的事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亡去 不　　　 义，不可不 语。</a:t>
                </a:r>
                <a:r>
                  <a:rPr lang="en-US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良　乃　入，　　　　具</a:t>
                </a:r>
                <a:endParaRPr lang="en-US" altLang="zh-CN" sz="105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逃走是不守信义的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不能不告诉他。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张良于是进去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把情况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详细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地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555175"/>
              </a:xfrm>
              <a:blipFill>
                <a:blip r:embed="rId2"/>
                <a:stretch>
                  <a:fillRect l="-796" r="-849" b="-10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81138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758692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 告 沛公。</a:t>
                </a:r>
                <a:r>
                  <a:rPr lang="en-US" altLang="zh-CN" b="1" u="sng" baseline="3000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❹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沛公 大惊，曰：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为之奈何？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张良曰：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谁为大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告诉了刘邦。刘邦非常惊讶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这件事怎么办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张良说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是谁给大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王为　此计者？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曰：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鲰　　　生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说我曰：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‘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距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关，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王出的这条计策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刘邦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浅陋无知的小人劝说我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‘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据守函谷关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毋 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⑦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诸　侯， 秦　　地　可 尽　　　王也。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’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故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不要让诸侯进来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秦国的土地可以全部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由你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称王了。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’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听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听　之。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良曰：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料大王士卒足以当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⑧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项王 乎？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沛</a:t>
                </a: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公</a:t>
                </a:r>
                <a:endParaRPr lang="en-US" altLang="zh-CN" sz="105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信了他的话。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张良说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大王估计军队足以与项王对等吗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刘邦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沉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758692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806757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578900"/>
              </a:xfrm>
            </p:spPr>
            <p:txBody>
              <a:bodyPr/>
              <a:lstStyle/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默然，　曰：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固不如也。且为之奈何？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张良曰：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请往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默之后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本来就不如啊。要怎么办呢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张良说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请允许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谓　　　项 伯，言沛公不敢背项王也。</a:t>
                </a:r>
                <a:r>
                  <a:rPr lang="en-US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en-US" altLang="zh-CN" b="1" u="sng" baseline="30000" smtClean="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❺</a:t>
                </a: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沛公曰：</a:t>
                </a:r>
                <a:r>
                  <a:rPr lang="en-US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君安与</a:t>
                </a:r>
                <a:endParaRPr lang="zh-CN" altLang="zh-CN" sz="105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我前去告诉项伯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说您不敢背叛项王。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刘邦说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你怎么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项伯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有故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⑨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张良曰：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秦时　　与臣游，项伯杀人，臣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和项伯有交情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张良说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秦朝时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他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和我交往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项伯杀了人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我救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活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⑩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之。今事有急，故幸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⑪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来　告良。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沛公曰：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孰与君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了他。现在事情危急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所以幸亏他来告诉我。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刘邦说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他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和你谁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年</a:t>
                </a:r>
                <a:endParaRPr lang="zh-CN" altLang="zh-CN" sz="105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少　长？</a:t>
                </a:r>
                <a:r>
                  <a:rPr lang="en-US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良曰：</a:t>
                </a:r>
                <a:r>
                  <a:rPr lang="en-US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长于臣。</a:t>
                </a:r>
                <a:r>
                  <a:rPr lang="en-US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沛公曰：</a:t>
                </a:r>
                <a:r>
                  <a:rPr lang="en-US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君为我　呼 入，</a:t>
                </a:r>
                <a:endParaRPr lang="en-US" altLang="zh-CN" sz="105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少谁年长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张良说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他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比我年长。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刘邦说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你替我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把他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请进来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578900"/>
              </a:xfrm>
              <a:blipFill>
                <a:blip r:embed="rId2"/>
                <a:stretch>
                  <a:fillRect l="-796" t="-109" r="-849" b="-10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919895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840638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吾得　　兄　　 事　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⑫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张良出，要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⑬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项伯。项伯即入见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我得用侍奉兄长的礼节对待他。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张良出去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邀请项伯。项伯就进去见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沛公。沛公奉　卮酒为　　　　寿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⑭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　　　约为婚姻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⑮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刘邦。刘邦奉上一杯酒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项伯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健康长寿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和项伯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约定结为亲家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曰：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吾 入　关，　秋毫不敢有所近，籍　　吏　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⑯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，封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我进入关中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财物丝毫不敢据为己有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造册登记官吏、百姓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封闭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　　　府库，而待将军。　　　　所以遣将守　 关</a:t>
                </a:r>
                <a:endParaRPr lang="zh-CN" altLang="zh-CN" sz="105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了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贮藏财物的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府库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等待将军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的到来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派遣将领把守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函谷关</a:t>
                </a:r>
                <a:endParaRPr lang="zh-CN" altLang="zh-CN" sz="105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840638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892501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732642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 者，　 备他 盗之出入与非常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⑰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也。　　日夜 望将军 至，</a:t>
                </a:r>
                <a:endParaRPr lang="en-US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的原因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是防备其他盗贼进出和意外的变故。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日夜盼望将军到来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en-US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岂敢反乎！ 愿伯　具　　言臣之不敢倍德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⑱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也。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en-US" altLang="zh-CN" b="1" u="sng" baseline="3000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❻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项伯许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怎么敢反叛呢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！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希望您详细地告诉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项王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我不敢背弃恩德。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项伯答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诺， 谓沛公曰：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旦日不可不蚤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⑲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自 来谢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⑳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项王。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沛公曰：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应了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告诉刘邦说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明天您不能不早些亲自来向项王道歉。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刘邦说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732642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634548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067431"/>
                <a:ext cx="11485848" cy="4953857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诺。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en-US" altLang="zh-CN" b="1" u="sng" baseline="3000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❼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于是项伯复 夜去，至军中， 具 以沛公言报项王。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好。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于是项伯又连夜离开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回到军营里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详细地把刘邦的话告诉项羽。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en-US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因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㉑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言曰：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沛公不先破关中，公 岂 敢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㉒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入乎？ 今　人 有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趁着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机会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沛公不先攻破关中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您怎么能够进来呢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现在人家有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大　功　而击 之，　不　义 也。不如因　　善　 遇之。</a:t>
                </a:r>
                <a:r>
                  <a:rPr lang="en-US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项</a:t>
                </a:r>
                <a:endParaRPr lang="zh-CN" altLang="zh-CN" sz="105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大功却要攻打他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这是不仁义的。不如趁着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机会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友好地对待他。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项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王许诺。</a:t>
                </a:r>
                <a:endParaRPr lang="en-US" altLang="zh-CN" sz="105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王答应了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067431"/>
                <a:ext cx="11485848" cy="4953857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748724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836712"/>
            <a:ext cx="11485848" cy="4362733"/>
          </a:xfrm>
          <a:prstGeom prst="rect">
            <a:avLst/>
          </a:prstGeom>
          <a:noFill/>
          <a:ln w="19050">
            <a:solidFill>
              <a:srgbClr val="EF412A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lnSpc>
                <a:spcPct val="130000"/>
              </a:lnSpc>
              <a:spcAft>
                <a:spcPts val="0"/>
              </a:spcAft>
            </a:pP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左尹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官名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多以亲贵任之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掌军事。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季父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叔父。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善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交好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友善。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之</a:t>
            </a:r>
            <a:r>
              <a:rPr lang="zh-CN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b="1" spc="-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>
              <a:lnSpc>
                <a:spcPct val="130000"/>
              </a:lnSpc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zōu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浅陋无知的小人。鲰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浅陋、卑微。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拒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据守。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纳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接纳。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dāng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对等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比得上。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有交情。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动词的使动用法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活命。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⑪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幸亏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幸而。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兄事之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用侍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奉兄长的礼节对待他。兄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名词用作状语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像对待兄长一样。</a:t>
            </a:r>
            <a:r>
              <a:rPr lang="en-US" altLang="zh-CN" b="1" spc="-100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⑬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要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yāo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</a:t>
            </a:r>
            <a:endParaRPr lang="en-US" altLang="zh-CN" b="1" spc="-10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b="1" spc="-100" smtClean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邀</a:t>
            </a:r>
            <a:r>
              <a:rPr lang="en-US" altLang="zh-CN" b="1" spc="-10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邀请。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奉卮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酒为寿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奉上一杯酒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健康长寿。卮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酒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器。</a:t>
            </a:r>
            <a:r>
              <a:rPr lang="en-US" altLang="zh-CN" b="1" spc="-100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⑮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婚姻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亲家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有婚姻关系的亲戚。</a:t>
            </a:r>
            <a:r>
              <a:rPr lang="en-US" altLang="zh-CN" b="1" spc="-100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⑯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籍吏民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造册登记官吏、百姓。</a:t>
            </a:r>
            <a:r>
              <a:rPr lang="en-US" altLang="zh-CN" b="1" spc="-100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⑰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非常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意外的变故。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倍德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背弃恩德。倍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背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早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道歉。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仿宋" panose="02010609060101010101" pitchFamily="49" charset="-122"/>
              </a:rPr>
              <a:t>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趁着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b="1">
                <a:solidFill>
                  <a:srgbClr val="000000"/>
                </a:solidFill>
                <a:latin typeface="+mn-ea"/>
                <a:cs typeface="微软雅黑" panose="020B0503020204020204" pitchFamily="34" charset="-122"/>
              </a:rPr>
              <a:t>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仿宋" panose="02010609060101010101" pitchFamily="49" charset="-122"/>
              </a:rPr>
              <a:t>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能够。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536349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鸿门宴的由来。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5435500"/>
            <a:ext cx="1140341" cy="51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8256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412776"/>
            <a:ext cx="11593288" cy="4032447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1916833"/>
            <a:ext cx="11485848" cy="33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曹无伤告密，范增献计，项羽准备攻打刘邦。范增的进言点破刘邦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欲王关中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的野心，劝说项羽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急击勿失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，使矛盾进一步激化，渲染了紧张的气氛，推动了情节的发展。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项伯夜访张良，是刘、项双方情势发生转变的关键。项伯告诉张良项羽的决策，意在报答张良的救命之恩，可见他是一个珍惜友情、知恩图报，但因私情而废公义、将个人恩怨凌驾于集团整体利益之上的人。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EF2E3"/>
              </a:clrFrom>
              <a:clrTo>
                <a:srgbClr val="FEF2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1150" y="1412777"/>
            <a:ext cx="981752" cy="550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073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412776"/>
            <a:ext cx="11593288" cy="3528391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1916833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张良告知刘邦，首先表明他忠心耿耿，不因私利而废公义；其次他了解项伯与项羽的关系，能够利用项伯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的性格，及时为刘邦出谋划策，表现出一个优秀谋臣知己知彼、胸有城府、足智多谋的一面。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极力淡化刘邦、项羽之间的矛盾冲突，大力强化二人之间的盟友情义，这是张良的策略，也是刘邦最终能够化险为夷的主要原因。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EF2E3"/>
              </a:clrFrom>
              <a:clrTo>
                <a:srgbClr val="FEF2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1150" y="1412777"/>
            <a:ext cx="981752" cy="550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9876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836712"/>
            <a:ext cx="11593288" cy="3888432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1340769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spc="-100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❻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吾得兄事之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沛公奉卮酒为寿，约为婚姻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等，体现了刘邦善于拉拢人，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并使其为己所用的特点。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❼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刘邦拉拢项伯，用谎言辩解。项伯同意调停，并嘱咐刘邦要亲自谢罪，这样就有了鸿门宴上的争斗。项伯的行为，让项羽在斗争还没有开始时就已处于劣势。形势从紧张趋向缓和，为下文作铺垫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EF2E3"/>
              </a:clrFrom>
              <a:clrTo>
                <a:srgbClr val="FEF2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1150" y="836713"/>
            <a:ext cx="981752" cy="550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250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08920"/>
            <a:ext cx="11485848" cy="3346237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刘邦为了收买民心，与秦民约法三章：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杀人者死，伤人及盗抵罪。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他申明军纪，废除严刑苛政，得到了百姓的支持。接着，刘邦派兵守关，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军霸上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。项羽继而破关入咸阳，驻军于鸿门。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当时，项羽因为兵力是刘邦的好几倍，根本不把刘邦放在眼里。当他听说刘邦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欲王关中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时，当即下令进攻刘邦的军队。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在这种严峻的形势下，刘邦只好冒险到项羽军营，登门求和，以作缓兵之计。于是出现了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鸿门宴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这场激烈尖锐的斗争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4647" y="764704"/>
            <a:ext cx="5101118" cy="595427"/>
          </a:xfrm>
          <a:prstGeom prst="rect">
            <a:avLst/>
          </a:prstGeom>
        </p:spPr>
      </p:pic>
      <p:pic>
        <p:nvPicPr>
          <p:cNvPr id="4" name="相关链接.eps" descr="id:21474897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700808"/>
            <a:ext cx="1967193" cy="379472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406574" y="2204864"/>
            <a:ext cx="1459865" cy="461665"/>
            <a:chOff x="5365274" y="3198168"/>
            <a:chExt cx="1459865" cy="461665"/>
          </a:xfrm>
        </p:grpSpPr>
        <p:pic>
          <p:nvPicPr>
            <p:cNvPr id="5" name="BS23A.eps" descr="id:2147489761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5365274" y="3213100"/>
              <a:ext cx="1459865" cy="431800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5383320" y="3198168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背景解读</a:t>
              </a:r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704062"/>
              </a:xfrm>
            </p:spPr>
            <p:txBody>
              <a:bodyPr/>
              <a:lstStyle/>
              <a:p>
                <a:pPr algn="dist"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沛公旦 日 从百余 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来见项王，至 鸿门，　　　　谢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刘邦第二天率领一百多人马来见项王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到了鸿门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向项王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道歉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曰：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臣与将军戮力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而攻秦，将军战河　　北，臣战　 河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我和将军合力攻打秦国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将军在黄河以北作战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我在黄河以南作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南，然　不　 自 意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能先 入关　破　秦， 得 复 见 将军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战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但是我自己没有料想到能先进入关中攻破秦国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能够在这里又见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en-US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于此。今者有小人之言，令将军与臣有郤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en-US" altLang="zh-CN" b="1" u="sng" baseline="3000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❽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项王曰： 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此</a:t>
                </a:r>
                <a:endParaRPr lang="en-US" altLang="zh-CN" sz="105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到将军。现在有小人的谣言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使将军和我有了隔阂。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项王说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是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704062"/>
              </a:xfrm>
              <a:blipFill>
                <a:blip r:embed="rId2"/>
                <a:stretch>
                  <a:fillRect l="-796" r="-849" b="-11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243880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523820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沛公左司马曹无伤言之。　不然，籍何 以至　此？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en-US" altLang="zh-CN" b="1" u="sng" baseline="30000" dirty="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❾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项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沛公的左司马曹无伤说的。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不是这样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我怎么会这样对你呢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项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王即日因留沛公 与 饮。　项王、项伯东向坐；亚父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南向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王当天就留下刘邦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和他饮酒。项王、项伯朝东坐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亚父朝南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坐，</a:t>
                </a: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—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亚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父者，范增也；沛公北向坐；张良西向侍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。</m:t>
                        </m:r>
                      </m:e>
                      <m:sup>
                        <m:r>
                          <m:rPr>
                            <m:nor/>
                          </m:rPr>
                          <a:rPr lang="en-US" altLang="zh-CN" b="1" u="sng" smtClean="0">
                            <a:solidFill>
                              <a:srgbClr val="FF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❿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范增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坐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—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亚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父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就是范增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刘邦朝北坐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张良朝西陪侍。范增屡次向项王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目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⑦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项王，举所佩 玉玦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⑧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以示之者三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⑨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，项王默然不应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en-US" altLang="zh-CN" sz="105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递眼色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多次举起他所佩戴的玉玦来向项王示意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项王默默地没有反应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523820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622723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813323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范增起，出，召项庄，谓曰：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君王为　人不　忍。若入前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⑩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范增起身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出去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召来项庄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对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项庄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说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大王为人不狠心。你进去上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　　 寿，寿　毕，请以剑舞，因　　击沛公于坐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⑪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前为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沛公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祝酒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祝酒完毕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请求舞剑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趁着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机会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把沛公击倒在座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杀 之。不者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⑫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，若属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⑬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皆且为所虏！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”</m:t>
                        </m:r>
                      </m:e>
                      <m:sup>
                        <m:r>
                          <m:rPr>
                            <m:nor/>
                          </m:rPr>
                          <a:rPr lang="en-US" altLang="zh-CN" b="1" u="sng" smtClean="0">
                            <a:solidFill>
                              <a:srgbClr val="FF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⓫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 庄则入为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位上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杀了他。不然的话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你们这些人都将被他俘虏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项庄就进去祝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寿。寿毕，曰：</a:t>
                </a: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君王与沛公饮， 军中无　　以　为乐，请</a:t>
                </a:r>
                <a:endParaRPr lang="en-US" altLang="zh-CN" sz="105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酒。祝酒完毕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说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大王与沛公饮酒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军营里没有可以用来娱乐的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请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813323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757798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473989"/>
                <a:ext cx="11485848" cy="2747099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以剑舞。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项王曰：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诺。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项庄拔剑起舞。项伯亦拔剑起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允许我舞剑吧。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项王说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好。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项庄拔剑起舞。项伯也拔剑起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舞，常以身翼蔽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⑭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沛公，庄不得击</a:t>
                </a: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en-US" altLang="zh-CN" sz="105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舞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时时用身体遮护刘邦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项庄无法刺杀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473989"/>
                <a:ext cx="11485848" cy="2747099"/>
              </a:xfrm>
              <a:blipFill>
                <a:blip r:embed="rId2"/>
                <a:stretch>
                  <a:fillRect l="-796" r="-849" b="-11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20018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1340768"/>
            <a:ext cx="11485848" cy="3900235"/>
          </a:xfrm>
          <a:prstGeom prst="rect">
            <a:avLst/>
          </a:prstGeom>
          <a:noFill/>
          <a:ln w="19050">
            <a:solidFill>
              <a:srgbClr val="EF412A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从百余骑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率领一百多人马。从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率领、带领。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合力。戮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algn="dist">
              <a:spcAft>
                <a:spcPts val="0"/>
              </a:spcAft>
            </a:pPr>
            <a:r>
              <a:rPr lang="en-US" altLang="zh-CN" b="1" spc="-100" smtClean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勠</a:t>
            </a:r>
            <a:r>
              <a:rPr lang="en-US" altLang="zh-CN" b="1" spc="-10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意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料想。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郤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</a:t>
            </a:r>
            <a:r>
              <a:rPr lang="en-US" altLang="zh-CN" b="1" spc="-10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隙</a:t>
            </a:r>
            <a:r>
              <a:rPr lang="en-US" altLang="zh-CN" b="1" spc="-10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隔阂、嫌怨。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亚父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项羽对范增的尊称。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意思是仅次于父亲。亚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次、次于。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shuò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屡次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多次。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递眼色。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玉玦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环形有缺口的佩玉。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玦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决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范增用玦暗示项羽要下决心除掉刘邦。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多次。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方位名词用作动词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上前。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⑪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座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不然的话。不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助词。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若属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你们这些人。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翼蔽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遮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。翼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名词用作状语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像鸟张开翅膀一样。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88094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24744"/>
            <a:ext cx="11593288" cy="4536504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1628801"/>
            <a:ext cx="11485848" cy="3900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刘邦见项羽，先称自己为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臣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，称项羽为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，将姿态放低，降低了项羽对他的警觉度。此处一是故作委婉谦和，以迎合项羽的狂傲和虚荣；二是用叙旧打动对方；三是将责任推卸给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，以掩盖个人野心。由此可以看出刘邦胸有谋略，能屈能伸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项羽轻易供出告密之人，与前面刘邦对献计者的保护态度形成鲜明对比，刻画出项羽胸无城府、口无遮拦、轻信寡谋的性格，展现了其在争夺天下的政治斗争中的幼稚。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EF2E3"/>
              </a:clrFrom>
              <a:clrTo>
                <a:srgbClr val="FEF2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1150" y="1124745"/>
            <a:ext cx="981752" cy="550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5663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268760"/>
            <a:ext cx="11593288" cy="3528392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1844825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鸿门宴上的座次，首先表现了项羽的骄横自大，其次也表明刘邦在当时的情况下能够以屈求伸，甚至甘居范增下位，主动迎合项羽的骄傲心理，从而保全了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。这正是刘邦韬光养晦的表现。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对范增的语言描写表明其见识深远、老谋深算，同时侧面表现出鸿门宴在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刘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、项羽争霸中的重要性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EF2E3"/>
              </a:clrFrom>
              <a:clrTo>
                <a:srgbClr val="FEF2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1150" y="1340769"/>
            <a:ext cx="981752" cy="550739"/>
          </a:xfrm>
          <a:prstGeom prst="rect">
            <a:avLst/>
          </a:prstGeom>
        </p:spPr>
      </p:pic>
      <p:pic>
        <p:nvPicPr>
          <p:cNvPr id="7" name="图片 6"/>
          <p:cNvPicPr/>
          <p:nvPr/>
        </p:nvPicPr>
        <p:blipFill>
          <a:blip r:embed="rId4">
            <a:clrChange>
              <a:clrFrom>
                <a:srgbClr val="F6F7F9"/>
              </a:clrFrom>
              <a:clrTo>
                <a:srgbClr val="F6F7F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4606" y="1988840"/>
            <a:ext cx="360040" cy="360040"/>
          </a:xfrm>
          <a:prstGeom prst="rect">
            <a:avLst/>
          </a:prstGeom>
        </p:spPr>
      </p:pic>
      <p:pic>
        <p:nvPicPr>
          <p:cNvPr id="8" name="图片 7"/>
          <p:cNvPicPr/>
          <p:nvPr/>
        </p:nvPicPr>
        <p:blipFill>
          <a:blip r:embed="rId5">
            <a:clrChange>
              <a:clrFrom>
                <a:srgbClr val="FBFFFF"/>
              </a:clrFrom>
              <a:clrTo>
                <a:srgbClr val="FB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1349" y="3671767"/>
            <a:ext cx="360040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2985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555175"/>
              </a:xfrm>
            </p:spPr>
            <p:txBody>
              <a:bodyPr/>
              <a:lstStyle/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于是张良至军门 见樊哙。樊哙曰：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今日之事何如？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这时张良到军营门口找樊哙。樊哙说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今天的事情怎么样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张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良曰：</a:t>
                </a: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甚急！今者项庄拔剑舞，其意常在沛公也。</a:t>
                </a: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哙</a:t>
                </a:r>
                <a:endParaRPr lang="zh-CN" altLang="zh-CN" sz="105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良说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很危急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！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现在项庄拔剑起舞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他的意图总在沛公身上啊。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樊哙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曰：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此 迫矣！臣 请入，与之同命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”</m:t>
                        </m:r>
                      </m:e>
                      <m:sup>
                        <m:r>
                          <m:rPr>
                            <m:nor/>
                          </m:rPr>
                          <a:rPr lang="en-US" altLang="zh-CN" b="1" u="sng" smtClean="0">
                            <a:solidFill>
                              <a:srgbClr val="FF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⓬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哙 即 带 剑　 拥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说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这太危急了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！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请允许我进去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跟他同生死。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樊哙就拿着剑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持着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盾　入 军门。交　 戟之 卫　　　　士 欲　 止　不</a:t>
                </a:r>
                <a:endParaRPr lang="zh-CN" altLang="zh-CN" sz="105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盾牌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冲入军门。用戟交叉着守卫营门的兵士想要阻止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让他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进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内。樊哙侧其盾以撞，卫士 仆地。 哙遂 入，　披　帷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西</a:t>
                </a:r>
                <a:endParaRPr lang="en-US" altLang="zh-CN" sz="105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去。樊哙侧过盾牌撞去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卫士跌倒在地上。樊哙就进去了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掀开帷幕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朝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555175"/>
              </a:xfrm>
              <a:blipFill>
                <a:blip r:embed="rId2"/>
                <a:stretch>
                  <a:fillRect l="-796" t="-110" r="-849" b="-10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823309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704062"/>
              </a:xfrm>
            </p:spPr>
            <p:txBody>
              <a:bodyPr/>
              <a:lstStyle/>
              <a:p>
                <a:pPr algn="dist"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向立，瞋　目视项王，头发 上指，目眦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尽裂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。</m:t>
                        </m:r>
                      </m:e>
                      <m:sup>
                        <m:r>
                          <m:rPr>
                            <m:nor/>
                          </m:rPr>
                          <a:rPr lang="en-US" altLang="zh-CN" b="1" u="sng" smtClean="0">
                            <a:solidFill>
                              <a:srgbClr val="FF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⓭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项王按 剑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西站着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瞪着眼睛看项王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头发向上直立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眼眶都裂开了。项王握着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而跽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曰：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客何为者？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张良曰：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沛公之参乘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樊哙者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剑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挺直身子问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来客是干什么的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张良说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是沛公的参乘樊哙。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也。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项王曰：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壮士！赐之卮酒。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则与　 斗卮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酒。哙拜谢，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项王说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壮士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！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赏他一杯酒。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左右的人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就给了他一大杯酒。樊哙拜谢后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 起，立而饮之。项王曰：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赐之彘　肩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⑦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　则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endParaRPr lang="en-US" altLang="zh-CN" sz="105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起身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站着喝了酒。项王说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赏他一条猪前腿。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左右的人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就给了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他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704062"/>
              </a:xfrm>
              <a:blipFill>
                <a:blip r:embed="rId2"/>
                <a:stretch>
                  <a:fillRect l="-796" r="-849" b="-11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416357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522024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　一　生 彘　肩。樊哙覆 其　盾于　　地，　加彘 肩上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⑧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一条生的猪前腿。樊哙把他的盾牌扣在地上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把猪前腿放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在盾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上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拔剑切而啖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⑨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之。项王曰：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壮士！能复 饮 乎？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樊哙曰：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臣死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拔出剑切着吃。项王说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壮士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！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还能喝酒吗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樊哙说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我死尚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且不避，卮酒安　　　足辞！夫秦王有虎狼　之心，杀人如　　</a:t>
                </a:r>
                <a:r>
                  <a:rPr lang="en-US" altLang="zh-CN" b="1" u="sng" dirty="0" smtClean="0">
                    <a:solidFill>
                      <a:srgbClr val="FFFFFF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且不怕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一杯酒哪里值得推辞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！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秦王有虎狼一样的心肠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杀人像是怕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不能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举，刑　人如恐 不　胜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⑩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，天下　皆叛之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。</m:t>
                        </m:r>
                      </m:e>
                      <m:sup>
                        <m:r>
                          <m:rPr>
                            <m:nor/>
                          </m:rPr>
                          <a:rPr lang="en-US" altLang="zh-CN" b="1" u="sng" smtClean="0">
                            <a:solidFill>
                              <a:srgbClr val="FF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⓮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怀王与诸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将</a:t>
                </a:r>
                <a:endParaRPr lang="en-US" altLang="zh-CN" sz="105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不能杀尽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给人用刑像是怕不能用尽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天下人都背叛了他。怀王与众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将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522024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49977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452431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古代坐姿与礼节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820" hangingPunct="0">
              <a:spcAft>
                <a:spcPts val="0"/>
              </a:spcAft>
            </a:pP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：古代席地而坐，坐时两膝着地，臀部贴于脚跟。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820" hangingPunct="0">
              <a:spcAft>
                <a:spcPts val="0"/>
              </a:spcAft>
            </a:pP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跪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：两膝着地，挺直身子，臀不沾脚跟，以示庄重。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820" hangingPunct="0">
              <a:spcAft>
                <a:spcPts val="0"/>
              </a:spcAft>
            </a:pP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：跪坐，也叫长跪。臀部离开双足称为跽，以两膝着地。由坐而跽，多是表示敬意或被对方所震动，或表示警惕。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820" hangingPunct="0">
              <a:spcAft>
                <a:spcPts val="0"/>
              </a:spcAft>
            </a:pP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：跪而用手碰地，头不碰地。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820" hangingPunct="0">
              <a:spcAft>
                <a:spcPts val="0"/>
              </a:spcAft>
            </a:pP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：先后拜两次，表示礼节之隆重。旧时书信末尾也常用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再拜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，以表示敬意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06574" y="980728"/>
            <a:ext cx="1459865" cy="461665"/>
            <a:chOff x="5365274" y="3198168"/>
            <a:chExt cx="1459865" cy="461665"/>
          </a:xfrm>
        </p:grpSpPr>
        <p:pic>
          <p:nvPicPr>
            <p:cNvPr id="4" name="BS23A.eps" descr="id:2147489761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5365274" y="3213100"/>
              <a:ext cx="1459865" cy="431800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5383320" y="3198168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文化常识</a:t>
              </a:r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2863679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64925"/>
            <a:ext cx="11485848" cy="4524315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约曰：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先 破秦　入咸阳 者 　王之。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今 沛公先破秦　入 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军约定称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先打败秦军进入咸阳的人被封为王。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现在沛公先打败秦军进入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zh-CN" altLang="zh-CN" b="1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咸阳，　毫毛　　不敢有所 近，封闭　宫室，还　　军　霸上，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咸阳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一点儿财物都不敢据为己有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封闭了宫室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使军队退回到霸上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zh-CN" altLang="zh-CN" b="1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以待大王来。　　　故遣　将　守　　　　　关者，　备　他 盗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等待大王到来。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沛公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特意派遣将领把守函谷关的原因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是防备其他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zh-CN" altLang="zh-CN" b="1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　　出入与　非常也。　　劳苦而功高如此，未有　　封侯之</a:t>
            </a:r>
            <a:endParaRPr lang="en-US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盗贼的进出和意外的变故。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沛公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这样劳苦功高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得到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封侯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7067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401863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赏，　而　　 　听　　细　说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⑪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 欲 诛有功之人， 此亡　秦之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赏赐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反而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大王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听信小人的谗言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想要杀害有功的人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这是蹈秦朝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续　　耳。　窃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⑫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为大王不　取也！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+mj-ea"/>
                            <a:ea typeface="+mj-ea"/>
                            <a:cs typeface="Times New Roman" panose="02020603050405020304" pitchFamily="18" charset="0"/>
                          </a:rPr>
                          <m:t>”</m:t>
                        </m:r>
                      </m:e>
                      <m:sup>
                        <m:r>
                          <m:rPr>
                            <m:nor/>
                          </m:rPr>
                          <a:rPr lang="en-US" altLang="zh-CN" b="1" u="sng" smtClean="0">
                            <a:solidFill>
                              <a:srgbClr val="FF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⓯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项王未有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灭亡的覆辙罢了。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私意认为大王不应采用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这种做法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项王没有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　　　应，　　曰：</a:t>
                </a: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坐。</a:t>
                </a: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樊哙 　从　良 坐。 坐须　臾，沛</a:t>
                </a:r>
                <a:endParaRPr lang="zh-CN" altLang="zh-CN" sz="105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用来回答的话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只是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说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坐。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樊哙跟随张良坐下。坐了一会儿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刘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公起如　厕，因招　　　樊哙　　出。</a:t>
                </a:r>
                <a:endParaRPr lang="en-US" altLang="zh-CN" sz="105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邦起身上厕所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趁着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机会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把樊哙叫出来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401863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6259001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1052736"/>
            <a:ext cx="11485848" cy="3900235"/>
          </a:xfrm>
          <a:prstGeom prst="rect">
            <a:avLst/>
          </a:prstGeom>
          <a:noFill/>
          <a:ln w="19050">
            <a:solidFill>
              <a:srgbClr val="EF412A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与之同命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跟他同生死。意思是要守卫在刘邦身旁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竭力保护他。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披帷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掀开帷幕。披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分开。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目眦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眼眶。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按剑而跽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握着剑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挺直身子。这是一种警备的姿势。古人席地而坐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两膝着地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要起身先得挺直上身。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参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乘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shèng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骖乘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古时站在车右陪乘或担任警卫的人。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斗卮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大酒杯。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彘肩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猪的前腿根部。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加彘肩上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把彘肩放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上。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dàn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吃。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杀人如不能举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刑人如恐不胜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杀人像是怕不能杀尽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给人用刑像是怕不能用尽。举、胜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都有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尽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的意思。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⑪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细说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小人的谗言。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表示个人意见的谦辞。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508518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鸿门宴上的斗争。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5157192"/>
            <a:ext cx="1140341" cy="51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04432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484784"/>
            <a:ext cx="11593288" cy="2808312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060849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与之同命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侧面展现了刘邦下属的忠诚，也体现了刘邦善于用人的特点。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寥寥数语就刻画了一个勇猛豪迈、威风凛凛的武士形象。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动作描写展现了樊哙的无所顾忌、无所畏惧，塑造了英武的勇士形象。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EF2E3"/>
              </a:clrFrom>
              <a:clrTo>
                <a:srgbClr val="FEF2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1150" y="1556793"/>
            <a:ext cx="981752" cy="550739"/>
          </a:xfrm>
          <a:prstGeom prst="rect">
            <a:avLst/>
          </a:prstGeom>
        </p:spPr>
      </p:pic>
      <p:pic>
        <p:nvPicPr>
          <p:cNvPr id="9" name="图片 8"/>
          <p:cNvPicPr/>
          <p:nvPr/>
        </p:nvPicPr>
        <p:blipFill>
          <a:blip r:embed="rId4">
            <a:clrChange>
              <a:clrFrom>
                <a:srgbClr val="FBFFFA"/>
              </a:clrFrom>
              <a:clrTo>
                <a:srgbClr val="FBFFF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8622" y="2204864"/>
            <a:ext cx="368300" cy="368300"/>
          </a:xfrm>
          <a:prstGeom prst="rect">
            <a:avLst/>
          </a:prstGeom>
        </p:spPr>
      </p:pic>
      <p:pic>
        <p:nvPicPr>
          <p:cNvPr id="10" name="图片 9"/>
          <p:cNvPicPr/>
          <p:nvPr/>
        </p:nvPicPr>
        <p:blipFill>
          <a:blip r:embed="rId5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8622" y="2780928"/>
            <a:ext cx="368300" cy="368300"/>
          </a:xfrm>
          <a:prstGeom prst="rect">
            <a:avLst/>
          </a:prstGeom>
        </p:spPr>
      </p:pic>
      <p:pic>
        <p:nvPicPr>
          <p:cNvPr id="12" name="图片 11"/>
          <p:cNvPicPr/>
          <p:nvPr/>
        </p:nvPicPr>
        <p:blipFill>
          <a:blip r:embed="rId6">
            <a:clrChange>
              <a:clrFrom>
                <a:srgbClr val="FFFBFB"/>
              </a:clrFrom>
              <a:clrTo>
                <a:srgbClr val="FFFB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1879" y="3329833"/>
            <a:ext cx="368300" cy="36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10994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268760"/>
            <a:ext cx="11593288" cy="3528392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1844825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前面刘邦的言辞相对比，可以看出樊哙与刘邦的侧重点不同。刘邦侧重辩解，强调自己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不敢倍德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；樊哙则理直气壮地责之以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。他先申明自己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死且不避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；然后举出秦王的事例，暗中将项羽推向审判台；接着明确指出怀王与诸将之约，言刘邦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劳苦而功高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，责项羽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听细说，欲诛有功之人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，实为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亡秦之续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。从作用上看，樊哙的义责已由刘邦的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以屈求伸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转为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以攻为守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EF2E3"/>
              </a:clrFrom>
              <a:clrTo>
                <a:srgbClr val="FEF2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1150" y="1340769"/>
            <a:ext cx="981752" cy="550739"/>
          </a:xfrm>
          <a:prstGeom prst="rect">
            <a:avLst/>
          </a:prstGeom>
        </p:spPr>
      </p:pic>
      <p:pic>
        <p:nvPicPr>
          <p:cNvPr id="9" name="图片 8"/>
          <p:cNvPicPr/>
          <p:nvPr/>
        </p:nvPicPr>
        <p:blipFill>
          <a:blip r:embed="rId4">
            <a:clrChange>
              <a:clrFrom>
                <a:srgbClr val="FCFFF6"/>
              </a:clrFrom>
              <a:clrTo>
                <a:srgbClr val="FCFF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8622" y="1988840"/>
            <a:ext cx="395605" cy="395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13008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522024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沛公已 出，项王使都尉陈平召沛公。沛 公 曰：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今者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刘邦出去后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项王派都尉陈平去叫刘邦。刘邦说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现在出来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还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出，未辞也，为之奈何？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”</m:t>
                        </m:r>
                      </m:e>
                      <m:sup>
                        <m:r>
                          <m:rPr>
                            <m:nor/>
                          </m:rPr>
                          <a:rPr lang="en-US" altLang="zh-CN" b="1" u="sng" smtClean="0">
                            <a:solidFill>
                              <a:srgbClr val="FF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⓰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樊哙曰：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大行不　顾细谨，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没有告辞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这该怎么办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樊哙说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做大事不必理会细枝末节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大礼不辞　　　小 让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。如今 人　方 为刀俎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，我为鱼肉，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行大礼不用回避小的责备。现在人家好比是刀和砧板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我们是鱼和肉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何辞为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于是遂 去。　　　乃令张良留　谢。良问曰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endParaRPr lang="en-US" altLang="zh-CN" sz="105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何必告辞呢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于是就离开了。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刘邦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就让张良留下来道歉。张良问道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522024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4581619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347233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大王来　何操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曰：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我持白璧一双，欲献项王，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大王来时拿了什么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刘邦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我拿了一对玉璧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想要献给项王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玉斗一双，欲与 亚父。 会　其　怒，不敢献。公为我献　</a:t>
                </a:r>
                <a:endParaRPr lang="zh-CN" altLang="zh-CN" sz="105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一双玉斗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想要送给亚父。适逢他们发怒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不敢进献。你替我把它们献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之。</a:t>
                </a:r>
                <a:r>
                  <a:rPr lang="en-US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张良曰：</a:t>
                </a:r>
                <a:r>
                  <a:rPr lang="en-US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谨诺</a:t>
                </a:r>
                <a:r>
                  <a:rPr lang="en-US" altLang="zh-CN" b="1" u="sng" baseline="3000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⑤</a:t>
                </a: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r>
                  <a:rPr lang="en-US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当是时，项王军在鸿门下，沛公</a:t>
                </a:r>
                <a:endParaRPr lang="zh-CN" altLang="zh-CN" sz="105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上吧。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张良说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遵命。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这时候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项王的军队驻扎在鸿门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刘邦的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军　　在霸上，相去四十里。沛公则置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车　　　　骑，脱身</a:t>
                </a: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独</a:t>
                </a:r>
                <a:endParaRPr lang="en-US" altLang="zh-CN" sz="105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军队驻扎在霸上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相距四十里。刘邦就放弃车辆和随从人马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独自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骑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347233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9843188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204061"/>
                <a:ext cx="11485848" cy="4169155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骑，与樊哙、夏侯婴、靳强、纪信等四人持剑　盾步走，从</a:t>
                </a:r>
                <a:endParaRPr lang="zh-CN" altLang="zh-CN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马脱身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让樊哙、夏侯婴、靳强、纪信四人拿着剑和盾牌徒步逃跑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从</a:t>
                </a:r>
                <a:endParaRPr lang="zh-CN" altLang="zh-CN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郦山 下，道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⑦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芷阳间　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⑧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。沛公谓张良曰：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从此道至吾　　</a:t>
                </a:r>
                <a:r>
                  <a:rPr lang="en-US" altLang="zh-CN" b="1" u="sng" dirty="0">
                    <a:solidFill>
                      <a:srgbClr val="FFFFFF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郦山脚下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取道芷阳秘密地走。刘邦对张良说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从这条路到我们的军</a:t>
                </a:r>
                <a:endParaRPr lang="zh-CN" altLang="zh-CN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军，不过二十里 耳。度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⑨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我 至军中，公乃入。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+mj-ea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+mj-ea"/>
                            <a:ea typeface="+mj-ea"/>
                            <a:cs typeface="Times New Roman" panose="02020603050405020304" pitchFamily="18" charset="0"/>
                          </a:rPr>
                          <m:t>”</m:t>
                        </m:r>
                      </m:e>
                      <m:sup>
                        <m:r>
                          <m:rPr>
                            <m:nor/>
                          </m:rPr>
                          <a:rPr lang="en-US" altLang="zh-CN" b="1" u="sng" smtClean="0">
                            <a:solidFill>
                              <a:srgbClr val="FF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+mj-ea"/>
                            <a:ea typeface="+mj-ea"/>
                            <a:cs typeface="Cambria Math" panose="02040503050406030204" pitchFamily="18" charset="0"/>
                          </a:rPr>
                          <m:t>⓱</m:t>
                        </m:r>
                      </m:sup>
                    </m:sSup>
                  </m:oMath>
                </a14:m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+mj-ea"/>
                  <a:cs typeface="Cambria Math" panose="020405030504060302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营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不过二十里罢了。估计我回到军营里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你就进去。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endParaRPr lang="zh-CN" altLang="zh-CN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204061"/>
                <a:ext cx="11485848" cy="4169155"/>
              </a:xfrm>
              <a:blipFill>
                <a:blip r:embed="rId2"/>
                <a:stretch>
                  <a:fillRect l="-796" r="-849" b="-20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2661385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1052736"/>
            <a:ext cx="11485848" cy="2792239"/>
          </a:xfrm>
          <a:prstGeom prst="rect">
            <a:avLst/>
          </a:prstGeom>
          <a:noFill/>
          <a:ln w="19050">
            <a:solidFill>
              <a:srgbClr val="EF412A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不行不顾细谨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大礼不辞小让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做大事不必理会细枝末节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行大礼不用回避小的责备。让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责备。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刀俎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刀和砧板。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何辞为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wéi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何必告辞呢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语气助词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用于句末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表示反问。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拿。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谨诺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敬语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表示应允、遵命。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放弃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丢下。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取道。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jiàn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秘密地走。间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秘密地。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度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估计。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22108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刘邦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逃席，间道至军。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4293096"/>
            <a:ext cx="1140341" cy="51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432008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268760"/>
            <a:ext cx="11593288" cy="4248472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1844825"/>
            <a:ext cx="11485848" cy="33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两次的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为之奈何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在他得知项羽要攻打他时紧急问出的，突出了刘邦的惊慌失措和短谋少智，同时展现了其虚心求教的性格。此次则与前两次不同。鸿门宴上刘邦早有逃走的打算，此处却借樊哙之口讲出，表现出刘邦狡诈的一面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刘邦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脱逃之前有以下几个部署：一是留下张良代为辞谢；二是放弃车骑，只身独骑，只带四个亲信随从；三是叮嘱张良，待其至军中再入内辞谢。这样安排，目的在于尽快脱离虎口，表明其担心项羽反悔。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EF2E3"/>
              </a:clrFrom>
              <a:clrTo>
                <a:srgbClr val="FEF2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1150" y="1340769"/>
            <a:ext cx="981752" cy="550739"/>
          </a:xfrm>
          <a:prstGeom prst="rect">
            <a:avLst/>
          </a:prstGeom>
        </p:spPr>
      </p:pic>
      <p:pic>
        <p:nvPicPr>
          <p:cNvPr id="7" name="图片 6"/>
          <p:cNvPicPr/>
          <p:nvPr/>
        </p:nvPicPr>
        <p:blipFill>
          <a:blip r:embed="rId4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4646" y="1988840"/>
            <a:ext cx="360040" cy="360040"/>
          </a:xfrm>
          <a:prstGeom prst="rect">
            <a:avLst/>
          </a:prstGeom>
        </p:spPr>
      </p:pic>
      <p:pic>
        <p:nvPicPr>
          <p:cNvPr id="8" name="图片 7"/>
          <p:cNvPicPr/>
          <p:nvPr/>
        </p:nvPicPr>
        <p:blipFill>
          <a:blip r:embed="rId5">
            <a:clrChange>
              <a:clrFrom>
                <a:srgbClr val="FBFCF6"/>
              </a:clrFrom>
              <a:clrTo>
                <a:srgbClr val="FBFC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99911" y="3627334"/>
            <a:ext cx="360040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667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718820" hangingPunct="0">
              <a:spcAft>
                <a:spcPts val="0"/>
              </a:spcAft>
            </a:pP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顿首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：古代的拜礼，为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九拜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之一，俗称叩头。行礼时，头碰地即起。因行礼时头接触地面时间短暂，故称顿首。通常用于下对上及平辈间的敬礼，如官僚间的拜迎、拜送，民间的拜贺、拜望、拜别等。也常用于书信中的起头或末尾。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820" hangingPunct="0">
              <a:spcAft>
                <a:spcPts val="0"/>
              </a:spcAft>
            </a:pP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稽首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：古代的拜礼，为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九拜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一。行礼时，施礼者屈膝跪地，左手按右手，拱手于地，头也缓缓至于地。头至地须停留一段时间，手在膝前，头在手后。这是九拜中最隆重的拜礼，常为臣子拜见君王时所用。后来，子拜父、新婚夫妇拜天地父母、拜天拜神、拜祖拜师、拜庙拜墓等，也用此礼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617695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347233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沛公已去，间　 至　军中。张良 入谢，曰：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沛公不 胜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刘邦离开后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秘密地回到军营里。张良进去道歉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沛公禁不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杯杓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，不　能辞。谨使臣良奉白璧一双，再拜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献大王足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起多喝酒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不能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亲自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告辞。恭敬地让我奉上白璧一双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连拜两次献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下，玉斗一双，再拜奉大将军足下。</a:t>
                </a:r>
                <a:r>
                  <a:rPr lang="en-US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项王曰：</a:t>
                </a:r>
                <a:r>
                  <a:rPr lang="en-US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沛公安在？</a:t>
                </a:r>
                <a:r>
                  <a:rPr lang="en-US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endParaRPr lang="zh-CN" altLang="zh-CN" sz="105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给大王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玉斗一双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连拜两次奉给大将军。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项王说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沛公在哪里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良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曰：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闻大王有意督过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之，脱身独去，已至军矣。</a:t>
                </a:r>
                <a:r>
                  <a:rPr lang="en-US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endParaRPr lang="en-US" altLang="zh-CN" sz="105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张良说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听说大王有意责备他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脱身独自离开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已经回到军营了。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347233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2784383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34566" y="1082613"/>
                <a:ext cx="11485848" cy="4002571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项王则受璧，置之坐上。亚父受玉斗，置之地， 　拔 剑</a:t>
                </a:r>
                <a:endParaRPr lang="zh-CN" altLang="zh-CN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项王就接受了玉璧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把它放在座位上。范增接过玉斗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放在地上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拔出剑</a:t>
                </a:r>
                <a:endParaRPr lang="zh-CN" altLang="zh-CN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撞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而破之，曰：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唉！竖子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不足与谋！夺项王天下　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者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来敲碎了它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说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！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这小子不值得和他谋事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！（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将来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夺取项王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天下</a:t>
                </a:r>
                <a:endParaRPr lang="zh-CN" altLang="zh-CN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必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沛公也。吾　　属今　　　为之虏矣！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+mj-ea"/>
                            <a:ea typeface="+mj-ea"/>
                            <a:cs typeface="Times New Roman" panose="02020603050405020304" pitchFamily="18" charset="0"/>
                          </a:rPr>
                          <m:t>”</m:t>
                        </m:r>
                      </m:e>
                      <m:sup>
                        <m:r>
                          <m:rPr>
                            <m:nor/>
                          </m:rPr>
                          <a:rPr lang="en-US" altLang="zh-CN" b="1" u="sng" smtClean="0">
                            <a:solidFill>
                              <a:srgbClr val="FF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⓲</m:t>
                        </m:r>
                      </m:sup>
                    </m:sSup>
                  </m:oMath>
                </a14:m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Cambria Math" panose="020405030504060302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的人一定是刘邦。我们这些人就要被他俘虏了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！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4566" y="1082613"/>
                <a:ext cx="11485848" cy="4002571"/>
              </a:xfrm>
              <a:blipFill>
                <a:blip r:embed="rId2"/>
                <a:stretch>
                  <a:fillRect l="-849" r="-796" b="-4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2034001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268760"/>
            <a:ext cx="11593288" cy="3096344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184482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刘邦逃跑，项羽置若罔闻、迟钝麻痹，范增焦躁不安、气急败坏。在危险关头，刘邦君臣上下同心同德，共渡难关，转危为安；而项羽君臣上下貌合神离，步调不一，因而放走了刘邦。刘邦、项羽二人未来的胜负命运，在鸿门宴的较量中已经初露端倪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EF2E3"/>
              </a:clrFrom>
              <a:clrTo>
                <a:srgbClr val="FEF2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1150" y="1340769"/>
            <a:ext cx="981752" cy="550739"/>
          </a:xfrm>
          <a:prstGeom prst="rect">
            <a:avLst/>
          </a:prstGeom>
        </p:spPr>
      </p:pic>
      <p:pic>
        <p:nvPicPr>
          <p:cNvPr id="9" name="图片 8"/>
          <p:cNvPicPr/>
          <p:nvPr/>
        </p:nvPicPr>
        <p:blipFill>
          <a:blip r:embed="rId4">
            <a:clrChange>
              <a:clrFrom>
                <a:srgbClr val="FFFFF1"/>
              </a:clrFrom>
              <a:clrTo>
                <a:srgbClr val="FFFFF1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0630" y="1988840"/>
            <a:ext cx="372046" cy="372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13636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1484784"/>
            <a:ext cx="11485848" cy="1684244"/>
          </a:xfrm>
          <a:prstGeom prst="rect">
            <a:avLst/>
          </a:prstGeom>
          <a:noFill/>
          <a:ln w="19050">
            <a:solidFill>
              <a:srgbClr val="EF412A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不胜杯杓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sháo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禁不起多喝酒。意思是醉了。胜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承受。杯杓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酒器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借指饮酒。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再拜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连拜两次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古代一种较重的礼节。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督过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责备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责罚。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撞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敲击。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竖子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骂人的话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相当于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小子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49128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张良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留谢，项王受璧而范增破斗。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3563292"/>
            <a:ext cx="1140341" cy="51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88090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1"/>
              <p:cNvSpPr txBox="1">
                <a:spLocks/>
              </p:cNvSpPr>
              <p:nvPr/>
            </p:nvSpPr>
            <p:spPr bwMode="auto">
              <a:xfrm>
                <a:off x="360854" y="1628800"/>
                <a:ext cx="11485848" cy="13050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沛公　至　军，立 诛杀曹无伤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。</m:t>
                        </m:r>
                      </m:e>
                      <m:sup>
                        <m:r>
                          <m:rPr>
                            <m:nor/>
                          </m:rPr>
                          <a:rPr lang="en-US" altLang="zh-CN" b="1" u="sng" smtClean="0">
                            <a:solidFill>
                              <a:srgbClr val="FF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⓳</m:t>
                        </m:r>
                      </m:sup>
                    </m:sSup>
                  </m:oMath>
                </a14:m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刘邦回到军营中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立刻杀掉了曹无伤。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1628800"/>
                <a:ext cx="11485848" cy="1305037"/>
              </a:xfrm>
              <a:prstGeom prst="rect">
                <a:avLst/>
              </a:prstGeom>
              <a:blipFill>
                <a:blip r:embed="rId2"/>
                <a:stretch>
                  <a:fillRect b="-841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21297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刘邦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诛杀曹无伤。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66" y="3284984"/>
            <a:ext cx="1140341" cy="51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19936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268760"/>
            <a:ext cx="11593288" cy="2016224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1844825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上文项羽所说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此沛公左司马曹无伤言之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相呼应，使文章结构严谨；同时体现了刘邦处事之果断，与项羽形成鲜明对比。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EF2E3"/>
              </a:clrFrom>
              <a:clrTo>
                <a:srgbClr val="FEF2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1150" y="1340769"/>
            <a:ext cx="981752" cy="550739"/>
          </a:xfrm>
          <a:prstGeom prst="rect">
            <a:avLst/>
          </a:prstGeom>
        </p:spPr>
      </p:pic>
      <p:pic>
        <p:nvPicPr>
          <p:cNvPr id="7" name="图片 6"/>
          <p:cNvPicPr/>
          <p:nvPr/>
        </p:nvPicPr>
        <p:blipFill>
          <a:blip r:embed="rId4">
            <a:clrChange>
              <a:clrFrom>
                <a:srgbClr val="F1FFFB"/>
              </a:clrFrom>
              <a:clrTo>
                <a:srgbClr val="F1FF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8622" y="1988840"/>
            <a:ext cx="408940" cy="408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88872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49558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sz="2000" b="1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文言文阅读之史传阅读</a:t>
            </a:r>
            <a:r>
              <a:rPr lang="zh-CN" altLang="zh-CN" sz="2000" b="1" smtClean="0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方法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3844" y="764704"/>
            <a:ext cx="6122725" cy="8012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083178"/>
            <a:ext cx="1924164" cy="409718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3806726"/>
              </p:ext>
            </p:extLst>
          </p:nvPr>
        </p:nvGraphicFramePr>
        <p:xfrm>
          <a:off x="334567" y="2564904"/>
          <a:ext cx="11521280" cy="3384376"/>
        </p:xfrm>
        <a:graphic>
          <a:graphicData uri="http://schemas.openxmlformats.org/drawingml/2006/table">
            <a:tbl>
              <a:tblPr firstRow="1" firstCol="1" bandRow="1"/>
              <a:tblGrid>
                <a:gridCol w="1225865">
                  <a:extLst>
                    <a:ext uri="{9D8B030D-6E8A-4147-A177-3AD203B41FA5}">
                      <a16:colId xmlns:a16="http://schemas.microsoft.com/office/drawing/2014/main" val="3058430185"/>
                    </a:ext>
                  </a:extLst>
                </a:gridCol>
                <a:gridCol w="10295415">
                  <a:extLst>
                    <a:ext uri="{9D8B030D-6E8A-4147-A177-3AD203B41FA5}">
                      <a16:colId xmlns:a16="http://schemas.microsoft.com/office/drawing/2014/main" val="1626085364"/>
                    </a:ext>
                  </a:extLst>
                </a:gridCol>
              </a:tblGrid>
              <a:tr h="67687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学科素养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方正清刻本悦宋简体"/>
                          <a:cs typeface="Times New Roman" panose="02020603050405020304" pitchFamily="18" charset="0"/>
                        </a:rPr>
                        <a:t>语言建构与运用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1745969"/>
                  </a:ext>
                </a:extLst>
              </a:tr>
              <a:tr h="169218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高考解读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近年来，高考文言文阅读材料的选取基本上以史传文为主，选文主要出自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0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二十四</a:t>
                      </a:r>
                      <a:endParaRPr lang="en-US" altLang="zh-CN" sz="20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zh-CN" sz="20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史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、《通鉴纪事本末》《战国策》等史书。从体裁上看，高考所选史传主要分为纪传体和纪事本末体两种。纪传体主要以某一人物为中心，围绕该人物展开记叙，叙述其生平简历和突出事迹；纪事本末体以重要事件为纲，详细叙述历史事件的始末。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5888886"/>
                  </a:ext>
                </a:extLst>
              </a:tr>
              <a:tr h="101531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常见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设问方式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近几年，文言文阅读题型比较稳定，一般是文言断句、文化知识、文言文内容理解分析共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道选择题，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道句子翻译题和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道筛选文中信息的主观题。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63968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661813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纪传体史传阅读方法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807720" hangingPunct="0">
              <a:spcAft>
                <a:spcPts val="0"/>
              </a:spcAft>
            </a:pPr>
            <a:r>
              <a:rPr lang="en-US" altLang="zh-CN" b="1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理脉络</a:t>
            </a:r>
            <a:r>
              <a:rPr lang="zh-CN" altLang="zh-CN" b="1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抓住时间节点</a:t>
            </a:r>
            <a:endParaRPr lang="zh-CN" altLang="zh-CN" sz="1050">
              <a:solidFill>
                <a:srgbClr val="C7205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80772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正史人物传记，其写作有基本的规范：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开头对传主的基本信息作简单介绍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，如传主姓名、字、号、籍贯等；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中间是人物的生平履历和主要事迹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，一般从其读书、习武、进入仕途等写起；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结尾交代人物的结局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，有的还介绍其死后的影响。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80772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理清脉络，要抓住表示时间节点的词语，这类词语主要有三类：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表示官职变动的词语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年号及君王变动情况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其他泛指时间变动的词语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892" y="958838"/>
            <a:ext cx="2106914" cy="481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86393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80044"/>
          </a:xfrm>
        </p:spPr>
        <p:txBody>
          <a:bodyPr/>
          <a:lstStyle/>
          <a:p>
            <a:pPr indent="807720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明关系</a:t>
            </a:r>
            <a:r>
              <a:rPr lang="zh-CN" altLang="zh-CN" b="1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把握传主背景</a:t>
            </a:r>
            <a:endParaRPr lang="zh-CN" altLang="zh-CN" sz="1050">
              <a:solidFill>
                <a:srgbClr val="C7205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807720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传主是主要人物，其地位与价值是在与其他人物的关联中显示出来的。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由于记入正史的人物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绝大部分是官员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，这就决定了他有三种主要的关系：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与底层民众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的关系，底层民众包括农、工、商、兵等；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与其他官员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之间的关系，其他官员包括同级、下级和上级；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与君王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的关系。当然，这三者的关系往往犬牙交错，互相影响。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807720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辨褒贬</a:t>
            </a:r>
            <a:r>
              <a:rPr lang="zh-CN" altLang="zh-CN" b="1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明晓春秋笔法</a:t>
            </a:r>
            <a:endParaRPr lang="zh-CN" altLang="zh-CN" sz="1050">
              <a:solidFill>
                <a:srgbClr val="C7205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807720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人物传记以事实说话，而对人物事迹的介绍中也蕴含了对人物的评价，其中往往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71BF44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以道德评价为主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中国古代的史家，下笔如刀，往往以一字寓褒贬，这被称为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春秋笔法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学生需要特别注意描写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71BF44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人物语言、神态、动作等细节的词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，描写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71BF44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人物活动的重要动词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，叙述时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71BF44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有意强化的虚词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18154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纪事本末体史传阅读方法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en-US" altLang="zh-CN" b="1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找出处</a:t>
            </a:r>
            <a:r>
              <a:rPr lang="zh-CN" altLang="zh-CN" b="1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析篇名</a:t>
            </a:r>
            <a:r>
              <a:rPr lang="zh-CN" altLang="zh-CN" b="1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明事件</a:t>
            </a:r>
            <a:endParaRPr lang="zh-CN" altLang="zh-CN" sz="1050">
              <a:solidFill>
                <a:srgbClr val="C7205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纪事本末体，是以历史事件为中心来确定和写作篇目内容的史书体例。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因此，依据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71BF44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篇名或出处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，一般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确定文章叙述的是哪一历史事件。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en-US" altLang="zh-CN" b="1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分层次</a:t>
            </a:r>
            <a:r>
              <a:rPr lang="zh-CN" altLang="zh-CN" b="1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明确何人、何时、何地、何事、何果</a:t>
            </a:r>
            <a:endParaRPr lang="zh-CN" altLang="zh-CN" sz="1050">
              <a:solidFill>
                <a:srgbClr val="C7205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确定文章所叙述的历史事件后，应该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理清事件因果关系，明确写作目的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，根据文本逐层梳理事件的叙述过程，具体分析文本涉及何人、何时、何地、何事、何果。学生可以根据第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道文意概括题，帮助梳理文章层次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0203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573860"/>
                <a:ext cx="11485848" cy="4951484"/>
              </a:xfrm>
            </p:spPr>
            <p:txBody>
              <a:bodyPr/>
              <a:lstStyle/>
              <a:p>
                <a:pPr algn="ctr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F58A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鸿　门　宴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司马迁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沛公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军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霸　上，未得与项羽相见。沛公左司马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曹无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刘邦在霸上驻军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没能和项羽相见。刘邦的左司马曹无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伤使人言于项羽曰：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沛公欲王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关中，使子婴为相，珍宝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伤派人对项羽说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刘邦想要在关中称王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让子婴做丞相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珍宝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尽有之。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项羽大怒，曰：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旦日 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士卒，为击破沛</a:t>
                </a: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公</a:t>
                </a:r>
                <a:endParaRPr lang="en-US" altLang="zh-CN" sz="105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全都有了。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项羽大怒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明天犒劳士兵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为我打败刘邦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573860"/>
                <a:ext cx="11485848" cy="4951484"/>
              </a:xfrm>
              <a:blipFill>
                <a:blip r:embed="rId2"/>
                <a:stretch>
                  <a:fillRect l="-796" t="-123" r="-849" b="-14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783508"/>
            <a:ext cx="1790723" cy="41324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252" y="1257372"/>
            <a:ext cx="1173079" cy="515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45996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6525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析文意</a:t>
            </a:r>
            <a:r>
              <a:rPr lang="zh-CN" altLang="zh-CN" b="1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把握作者的思想情感及观点</a:t>
            </a:r>
            <a:r>
              <a:rPr lang="zh-CN" altLang="zh-CN" b="1" smtClean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态度</a:t>
            </a:r>
            <a:endParaRPr lang="en-US" altLang="zh-CN" b="1" smtClean="0">
              <a:solidFill>
                <a:srgbClr val="C7205C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题目要求在文章中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筛选出相关人物信息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，通过分析归纳概括出相关人物特点或者回答相关概括评价类问题，把握作者的思想情感及观点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态度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3284984"/>
            <a:ext cx="2282288" cy="37633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14096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本课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文言文阅读拓展提优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P10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020039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8573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9415463" algn="l"/>
                <a:tab pos="9958388" algn="l"/>
              </a:tabLst>
            </a:pPr>
            <a:r>
              <a:rPr lang="zh-CN" altLang="zh-CN" b="1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名人名言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9415463" algn="l"/>
                <a:tab pos="9958388" algn="l"/>
              </a:tabLs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</a:t>
            </a:r>
            <a:r>
              <a:rPr lang="en-US" altLang="zh-CN" b="1">
                <a:solidFill>
                  <a:srgbClr val="F58A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心胸开阔</a:t>
            </a:r>
            <a:r>
              <a:rPr lang="en-US" altLang="zh-CN" b="1">
                <a:solidFill>
                  <a:srgbClr val="F58A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的名言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9415463" algn="l"/>
                <a:tab pos="9958388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）心如天地者明，行如绳墨者章。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刘向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9415463" algn="l"/>
                <a:tab pos="9958388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）竹杖芒鞋轻胜马，谁怕？一蓑烟雨任平生。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苏轼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9415463" algn="l"/>
                <a:tab pos="9958388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）不以物喜，不以己悲。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范仲淹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9415463" algn="l"/>
                <a:tab pos="9958388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）海纳百川，有容乃大。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林则徐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7125" y="836712"/>
            <a:ext cx="4016160" cy="60759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1484784"/>
            <a:ext cx="1812941" cy="382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39485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50915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8247063" algn="l"/>
                <a:tab pos="986155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）我们曾如此渴望命运的波澜，到最后才发现，人生最曼妙的风景，竟是内心的淡定与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从容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杨绛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8247063" algn="l"/>
                <a:tab pos="986155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）在这个世界上想有所成就的话，我们需要的是豁达大度，心胸开阔。我一向主张做人要宽宏大量，通情达理。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辛克莱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刘易斯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8247063" algn="l"/>
                <a:tab pos="986155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）世界上最宽广的是大海，比大海更宽广的是天空，比天空更宽广的是人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8247063" algn="l"/>
                <a:tab pos="9861550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胸怀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雨果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128333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8882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645150" algn="l"/>
                <a:tab pos="8882063" algn="l"/>
                <a:tab pos="9861550" algn="l"/>
              </a:tabLs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</a:t>
            </a:r>
            <a:r>
              <a:rPr lang="en-US" altLang="zh-CN" b="1">
                <a:solidFill>
                  <a:srgbClr val="F58A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雄心壮志</a:t>
            </a:r>
            <a:r>
              <a:rPr lang="en-US" altLang="zh-CN" b="1">
                <a:solidFill>
                  <a:srgbClr val="F58A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的名言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8882063" algn="l"/>
                <a:tab pos="986155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）古之立大事者，不惟有超世之才，亦必有坚忍不拔之志。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苏轼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8882063" algn="l"/>
                <a:tab pos="986155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）天生我材必有用，千金散尽还复来。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李白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8882063" algn="l"/>
                <a:tab pos="986155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）壮心欲填海，苦胆为忧天。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文天祥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5645150" algn="l"/>
                <a:tab pos="8882063" algn="l"/>
                <a:tab pos="986155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）把自己铸造成器，方才可以希望有益于社会。真实的为我，便是最有益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8882063" algn="l"/>
                <a:tab pos="9861550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胡适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8882063" algn="l"/>
                <a:tab pos="986155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）吾心信其可行，则移山填海之难，终有成功之日。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孙中山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23236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88840"/>
            <a:ext cx="11485848" cy="4450514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000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刘邦的御人之道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刘邦虽胸无大谋，不善统兵攻城，但却虚怀若谷、知人善任，所以他身边汇集了张良、韩信、萧何、陈平、曹参、周勃等各类精英。刘邦的御人之道是历代帝王学习的典范。一次，他设宴庆祝胜利，在宴会期间说：</a:t>
            </a:r>
            <a:r>
              <a:rPr lang="en-US" altLang="zh-CN" sz="20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筹于帷幄之中，决胜于千里之外，我不如张子房；守护国家，安抚百姓，保障前方粮饷的输送，我不如萧何；统领百万大军，战之必胜，攻无不克，我不如韩信。他们都是杰出的人才，而我却能信任重用他们，这就是我能争得天下的原因。项羽只有一个范增，却不信任，不能大胆重用，这就是我战胜他的原因。</a:t>
            </a:r>
            <a:r>
              <a:rPr lang="en-US" altLang="zh-CN" sz="20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完刘邦的阐述，群臣无不心悦诚服。这一席话恰恰说明了刘邦的御人之道。刘邦已经做了皇帝，高高在上，依然坦言自己的不足，肯定身边人的长处。这种虚怀若谷的精神，是难得的。智者为之谋，勇者尽其力。刘邦有自知之明，认为自己不如其臣，但是他却能善用当时有才能的人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smtClean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sz="2000" b="1" smtClean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</a:t>
            </a:r>
            <a:r>
              <a:rPr lang="zh-CN" altLang="zh-CN" sz="20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话题</a:t>
            </a:r>
            <a:r>
              <a:rPr lang="zh-CN" altLang="zh-CN" sz="20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唯才是举</a:t>
            </a:r>
            <a:r>
              <a:rPr lang="en-US" altLang="zh-CN" sz="2000" b="1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sz="2000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坚韧</a:t>
            </a:r>
            <a:r>
              <a:rPr lang="en-US" altLang="zh-CN" sz="2000" b="1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sz="2000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知人善用</a:t>
            </a:r>
            <a:r>
              <a:rPr lang="en-US" altLang="zh-CN" sz="2000" b="1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sz="20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908720"/>
            <a:ext cx="2083195" cy="4740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1484784"/>
            <a:ext cx="1355413" cy="420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52631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团队的力量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刘邦之所以能成就千秋大业，是因为他拥有一个优秀的团队。在激烈险恶的斗争中，一个好团队势不可当。张良的智慧、樊哙的勇猛、刘邦的缜密，组成了力挽狂澜、绝处逢生的力量。然而项羽的团队缺乏沟通、人心涣散——项伯夜会刘邦，项羽优柔寡断，范增怒言相斥，四面楚歌的结局已露端倪。团队的力量影响个人命运，甚至影响历史走向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话题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团队的力量</a:t>
            </a:r>
            <a:r>
              <a:rPr lang="en-US" altLang="zh-CN" b="1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斗争技巧</a:t>
            </a:r>
            <a:r>
              <a:rPr lang="en-US" altLang="zh-CN" b="1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908720"/>
            <a:ext cx="1202406" cy="391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04219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4893647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破 釜 沉 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82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《史记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项羽本纪》记载：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项羽乃悉引兵渡河，皆沉船，破釜甑，烧庐舍，持三日粮，以示士卒必死，无一还心。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公元前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208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年，秦国攻破邯郸，赵王被迫退守在巨鹿（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今河北平乡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），楚怀王派项羽带领军队去救赵国。他率所有军队悉数渡黄河前去营救赵王以解巨鹿之围。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82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羽率军渡河后，下令把船全部凿沉，把做饭的器具全部毁坏，只带着三日粮草与秦军作战。项羽用这种办法来表示他有进无退、一定要夺取胜利的决心。就这样，没有退路的楚军战士以一当十，最终大破秦军。后来，人们用成语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破釜沉舟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比喻做事不留退路，形容做事的决心很大。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82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适用话题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决心</a:t>
            </a:r>
            <a:r>
              <a:rPr lang="en-US" altLang="zh-CN" b="1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勇气</a:t>
            </a:r>
            <a:r>
              <a:rPr lang="en-US" altLang="zh-CN" b="1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拼搏</a:t>
            </a:r>
            <a:r>
              <a:rPr lang="en-US" altLang="zh-CN" b="1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908720"/>
            <a:ext cx="1328023" cy="462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6868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061971"/>
                <a:ext cx="11485848" cy="4239237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军！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en-US" altLang="zh-CN" b="1" u="sng" baseline="3000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❶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当是时，项羽兵四十万，　在新丰鸿门；沛公兵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军队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！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这时候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项羽的士兵有四十万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驻扎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在新丰鸿门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刘邦的士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十万，　　在霸上。范增说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项羽曰：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沛公居山东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⑦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兵有十万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驻扎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在霸上。范增劝说项羽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刘邦在崤山以东时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贪于财货，好美姬。今　入关，财物无所取，妇女无所幸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⑧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贪恋财物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喜欢美女。现在进入函谷关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不掠取财物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不宠爱女子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061971"/>
                <a:ext cx="11485848" cy="4239237"/>
              </a:xfrm>
              <a:blipFill>
                <a:blip r:embed="rId2"/>
                <a:stretch>
                  <a:fillRect l="-796" r="-849" b="-1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32590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266553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此　　　其志　　不在小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⑨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　吾令　人　望其气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⑩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说明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他的志向不在小的方面。我派人观察他的云气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以预测吉凶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　　皆为龙虎，　　成　五　采，此　天　子　气　也。 急</a:t>
                </a:r>
                <a:endParaRPr lang="zh-CN" altLang="zh-CN" sz="105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穷达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都是龙虎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的形状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呈现五种颜色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这是天子的云气啊。 赶快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击　勿失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⑪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！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en-US" altLang="zh-CN" b="1" u="sng" baseline="30000" smtClean="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❷</a:t>
                </a:r>
                <a:endParaRPr lang="en-US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攻打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不要失去时机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！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266553"/>
              </a:xfrm>
              <a:blipFill>
                <a:blip r:embed="rId2"/>
                <a:stretch>
                  <a:fillRect l="-796" r="-849" b="-2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74852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1340768"/>
            <a:ext cx="11485848" cy="4454233"/>
          </a:xfrm>
          <a:prstGeom prst="rect">
            <a:avLst/>
          </a:prstGeom>
          <a:noFill/>
          <a:ln w="19050">
            <a:solidFill>
              <a:srgbClr val="EF412A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沛公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刘邦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256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字季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沛县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今属江苏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秦末起义军领袖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称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沛公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。后建立西汉王朝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即汉高祖。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名词用作动词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驻军。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左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司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algn="dist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官名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将军下面的属官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参掌军政。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wàng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称王。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xiǎng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用酒食款待宾客。这里是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犒劳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的意思。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shuì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劝说。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山东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xiáo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山以东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泛指东方六国之地。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君主宠爱女子。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形容词用作名词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小的方面。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望其气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观察他的云气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以预测吉凶穷达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。望气是古代方士的一种占候之术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据说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真龙天子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所在的地方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天空中有一种异样的祥云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方士能够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看出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⑪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失去时机。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40627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412777"/>
            <a:ext cx="11593288" cy="2376264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1916833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❶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怒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字说明项羽容不得别人来与他争天下，也表明了项羽性格暴躁，容易冲动，连攻打刘邦这样重大的决策都是在一怒之下轻率决定的。这也为下文他又轻率地改变决定埋下伏笔。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EF2E3"/>
              </a:clrFrom>
              <a:clrTo>
                <a:srgbClr val="FEF2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1150" y="1412777"/>
            <a:ext cx="981752" cy="550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577109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697</TotalTime>
  <Words>3212</Words>
  <Application>Microsoft Office PowerPoint</Application>
  <PresentationFormat>自定义</PresentationFormat>
  <Paragraphs>283</Paragraphs>
  <Slides>56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56</vt:i4>
      </vt:variant>
    </vt:vector>
  </HeadingPairs>
  <TitlesOfParts>
    <vt:vector size="69" baseType="lpstr">
      <vt:lpstr>MS Mincho</vt:lpstr>
      <vt:lpstr>方正清刻本悦宋简体</vt:lpstr>
      <vt:lpstr>仿宋</vt:lpstr>
      <vt:lpstr>黑体</vt:lpstr>
      <vt:lpstr>楷体</vt:lpstr>
      <vt:lpstr>思源黑体 CN Light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603</cp:revision>
  <dcterms:created xsi:type="dcterms:W3CDTF">2020-11-06T05:24:00Z</dcterms:created>
  <dcterms:modified xsi:type="dcterms:W3CDTF">2025-11-07T09:17:29Z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